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303" r:id="rId3"/>
    <p:sldId id="290" r:id="rId4"/>
    <p:sldId id="266" r:id="rId5"/>
    <p:sldId id="258" r:id="rId6"/>
    <p:sldId id="302" r:id="rId7"/>
    <p:sldId id="294" r:id="rId8"/>
    <p:sldId id="278" r:id="rId9"/>
    <p:sldId id="288" r:id="rId10"/>
    <p:sldId id="289" r:id="rId11"/>
    <p:sldId id="262" r:id="rId12"/>
    <p:sldId id="304" r:id="rId13"/>
    <p:sldId id="305" r:id="rId14"/>
    <p:sldId id="29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6" r:id="rId24"/>
    <p:sldId id="317" r:id="rId25"/>
    <p:sldId id="318" r:id="rId26"/>
    <p:sldId id="320" r:id="rId27"/>
    <p:sldId id="322" r:id="rId28"/>
    <p:sldId id="324" r:id="rId29"/>
    <p:sldId id="325" r:id="rId30"/>
    <p:sldId id="332" r:id="rId31"/>
    <p:sldId id="331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91" d="100"/>
          <a:sy n="91" d="100"/>
        </p:scale>
        <p:origin x="-564" y="-30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245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9228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7696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2935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58195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9635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23238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256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9160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48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37462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AF0FC-8D29-4ECE-9456-89F12D02D114}" type="datetimeFigureOut">
              <a:rPr lang="ru-RU" smtClean="0"/>
              <a:pPr/>
              <a:t>07.02.2023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7D5B83-277A-4D99-A63D-F00327472D7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55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172480" cy="2428892"/>
          </a:xfrm>
        </p:spPr>
        <p:txBody>
          <a:bodyPr>
            <a:normAutofit/>
          </a:bodyPr>
          <a:lstStyle/>
          <a:p>
            <a:pPr marL="0" lvl="0" indent="0" fontAlgn="base">
              <a:lnSpc>
                <a:spcPct val="115000"/>
              </a:lnSpc>
              <a:spcAft>
                <a:spcPts val="1000"/>
              </a:spcAft>
            </a:pP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«Формирование предпосылок к учебной деятельности у детей  дошкольного возраста посредством </a:t>
            </a:r>
            <a:r>
              <a:rPr lang="ru-RU" sz="2000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- конструирования »</a:t>
            </a:r>
            <a:r>
              <a:rPr lang="ru-RU" sz="2000" dirty="0" smtClean="0">
                <a:solidFill>
                  <a:srgbClr val="7030A0"/>
                </a:solidFill>
                <a:cs typeface="Calibri" pitchFamily="34" charset="0"/>
              </a:rPr>
              <a:t/>
            </a:r>
            <a:br>
              <a:rPr lang="ru-RU" sz="2000" dirty="0" smtClean="0">
                <a:solidFill>
                  <a:srgbClr val="7030A0"/>
                </a:solidFill>
                <a:cs typeface="Calibri" pitchFamily="34" charset="0"/>
              </a:rPr>
            </a:br>
            <a:r>
              <a:rPr lang="ru-RU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(старшая группа)</a:t>
            </a:r>
            <a:r>
              <a:rPr lang="ru-RU" sz="3200" dirty="0" smtClean="0">
                <a:solidFill>
                  <a:srgbClr val="7030A0"/>
                </a:solidFill>
                <a:cs typeface="Calibri" pitchFamily="34" charset="0"/>
              </a:rPr>
              <a:t/>
            </a:r>
            <a:br>
              <a:rPr lang="ru-RU" sz="3200" dirty="0" smtClean="0">
                <a:solidFill>
                  <a:srgbClr val="7030A0"/>
                </a:solidFill>
                <a:cs typeface="Calibri" pitchFamily="34" charset="0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3504" y="3886200"/>
            <a:ext cx="3500462" cy="757246"/>
          </a:xfrm>
        </p:spPr>
        <p:txBody>
          <a:bodyPr>
            <a:normAutofit/>
          </a:bodyPr>
          <a:lstStyle/>
          <a:p>
            <a:pPr algn="l"/>
            <a:r>
              <a:rPr lang="ru-RU" sz="16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Воспитатель:Ерёменко</a:t>
            </a:r>
            <a:r>
              <a:rPr lang="ru-RU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Н.В.</a:t>
            </a:r>
            <a:endParaRPr lang="ru-RU" sz="16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732716" y="5643578"/>
            <a:ext cx="1573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Орлово 2023г.</a:t>
            </a:r>
            <a:endParaRPr lang="ru-RU" dirty="0"/>
          </a:p>
        </p:txBody>
      </p:sp>
      <p:pic>
        <p:nvPicPr>
          <p:cNvPr id="5" name="Picture 2" descr="http://im1-tub-ru.yandex.net/i?id=c50a3a261b28653be3a2242949c26142-69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357166"/>
            <a:ext cx="220824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im0-tub-ru.yandex.net/i?id=109379fd4ac2a4e5cbe16ba5c3113e6e-80-144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008" y="4929198"/>
            <a:ext cx="25336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im0-tub-ru.yandex.net/i?id=98d2524957924a99a345cbf670bb638b-55-144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786" y="4500570"/>
            <a:ext cx="210502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im3-tub-ru.yandex.net/i?id=076ee4c0cd788062193dc35987643ae3-29-144&amp;n=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43702" y="428604"/>
            <a:ext cx="19431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3143240" y="285728"/>
            <a:ext cx="350046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общеобразовательное учреждение «Орловская средняя общеобразовательная школа» дошкольная группа</a:t>
            </a:r>
            <a:r>
              <a:rPr lang="ru-RU" sz="3200" dirty="0" smtClean="0">
                <a:ea typeface="Calibri" pitchFamily="34" charset="0"/>
                <a:cs typeface="Times New Roman" pitchFamily="18" charset="0"/>
              </a:rPr>
              <a:t/>
            </a:r>
            <a:br>
              <a:rPr lang="ru-RU" sz="3200" dirty="0" smtClean="0">
                <a:ea typeface="Calibri" pitchFamily="34" charset="0"/>
                <a:cs typeface="Times New Roman" pitchFamily="18" charset="0"/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335758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условиям.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3645024"/>
            <a:ext cx="3376950" cy="27233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920340"/>
            <a:ext cx="4283968" cy="21727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14356"/>
            <a:ext cx="7772400" cy="2282596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6–7 лет для технического творчества предлагаются разнообразные виды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-конструкторов,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95074" y="3717172"/>
            <a:ext cx="4032888" cy="26899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3717172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694667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нтеграция образовательных областей Образовательная область   Область применения ЛЕГО-конструирования, в соответствии с целевыми ориентирами ФГОС ДО Социально-коммуникативное развитие  Создание совместных построек, объединенных одной идеей, одним проектом.  Познавательное развитие  Техническое конструирование – воплощение замысла из деталей ЛЕГО-конструктора. Речевое развитие  Работа с педагогом над развитием фонетического слуха, звуковой и интонационной культуры речи словообразованием, формированием звуковой аналитико-синтетической активности как предпосылки обучения грамоте.  Художественно-эстетическое развитие Творческое конструирование – создание замысла из деталей ЛЕГО-конструктора. Физическое развитие  Координация движения, крупной и мелкой моторики обеих рук. 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715435" cy="642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Результат   сфомированность познавательных процессов; развитие интегративных качеств; сформированность представлений о себе, семье, мире и природе; овладение предпосылками учебной деятельности; сформированность коммуникативных навыков; сформированность произвольности, моторики и координации; сформированность характеристик одарённости; сформированность интересов и предпочтений к занятиям конструктивной деятельностью и техническим творчеством.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429683" cy="621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84784"/>
            <a:ext cx="7772400" cy="1727203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Таким образом, актуальность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-технологии и робототехники значима в свете внедрения ФГОС, так как: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являются великолепным средством для интеллектуального развития дошкольников, обеспечивающих интеграцию образовательных областей предусмотренных программой;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позволяют педагогу сочетать образование, воспитание и развитие дошкольников в режиме игры (учиться и обучаться в игре);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формируют познавательную активность, способствует воспитанию социально-активной личности, формирует навыки общения и сотворчества;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 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5929322" y="4714884"/>
            <a:ext cx="428628" cy="142876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4144" y="4221088"/>
            <a:ext cx="4454372" cy="237626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Путешествие по городу</a:t>
            </a:r>
            <a:endParaRPr lang="ru-RU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1785926"/>
            <a:ext cx="4357718" cy="3455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535488"/>
            <a:ext cx="2073275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 </a:t>
            </a:r>
            <a:endParaRPr lang="ru-RU" dirty="0"/>
          </a:p>
        </p:txBody>
      </p:sp>
      <p:pic>
        <p:nvPicPr>
          <p:cNvPr id="4" name="Picture 2" descr="C:\Users\User\Desktop\мама\фоточки\87999a04-29c2-4893-8fcc-63829cfe135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74764" y="1600200"/>
            <a:ext cx="3394472" cy="4525963"/>
          </a:xfrm>
          <a:prstGeom prst="rect">
            <a:avLst/>
          </a:prstGeom>
          <a:noFill/>
        </p:spPr>
      </p:pic>
      <p:pic>
        <p:nvPicPr>
          <p:cNvPr id="5" name="Рисунок 5" descr="https://avatars.mds.yandex.net/get-pdb/2000092/13a24636-d69b-421a-8765-2e782a971c9d/s1200?webp=fa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0897" y="4922303"/>
            <a:ext cx="1760538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Транспорт </a:t>
            </a:r>
            <a:endParaRPr lang="ru-RU" dirty="0"/>
          </a:p>
        </p:txBody>
      </p:sp>
      <p:pic>
        <p:nvPicPr>
          <p:cNvPr id="5" name="Picture 3" descr="C:\Users\User\Desktop\мама\фоточки\3c2f25e6-bd10-4103-95e5-e5632493ac5b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" name="Picture 2" descr="C:\Users\User\Desktop\мама\фоточки\5a5c18f6-b8cd-4a4e-b12a-d80774f85ce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970264" y="1600200"/>
            <a:ext cx="3394472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Самолет </a:t>
            </a:r>
            <a:endParaRPr lang="ru-RU" dirty="0"/>
          </a:p>
        </p:txBody>
      </p:sp>
      <p:pic>
        <p:nvPicPr>
          <p:cNvPr id="4" name="Picture 4" descr="C:\Users\dom\Desktop\КОНСТРУИРОВАНИЕ\Лего самолеты\DSCN319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85861"/>
            <a:ext cx="8229600" cy="5143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 </a:t>
            </a:r>
            <a:endParaRPr lang="ru-RU" dirty="0"/>
          </a:p>
        </p:txBody>
      </p:sp>
      <p:pic>
        <p:nvPicPr>
          <p:cNvPr id="4" name="Picture 5" descr="C:\Users\dom\Desktop\ФОТО констр,ХРАМ\100NIKON\DSCN337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4414" y="1571612"/>
            <a:ext cx="3884914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5" descr="https://yt3.ggpht.com/a/AGF-l79EV7hwhoaLc43V-H4iDs5TOaSPD1ajkD4aJA=s900-c-k-c0xffffffff-no-rj-m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6512" y="1714488"/>
            <a:ext cx="1655763" cy="169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3923928" y="44624"/>
            <a:ext cx="4968552" cy="62646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современном мире мы, педагоги, стремимся использовать разнообразные приемы и методы обучения и воспитания, понимая, что сами должны обучаться современным технологиям, ведь наши воспитанники живут в мире компьютеров, Интернета, электроники и автоматики. Они хотят видеть это и в образовательной деятельности, изучать, использовать, понимать. Одним из таких современных методов считается совместная (дошкольники, педагоги и родители) интеграционная деятельность – </a:t>
            </a:r>
            <a:r>
              <a:rPr lang="en-US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LEGO</a:t>
            </a:r>
            <a:r>
              <a:rPr lang="ru-RU" sz="28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- конструирование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/>
          </a:p>
          <a:p>
            <a:pPr algn="just"/>
            <a:endParaRPr lang="ru-RU" sz="1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esktop\2d987d2e-d37c-4f71-8132-fd0f38ce2de7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9" y="857232"/>
            <a:ext cx="3429024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855221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Мост </a:t>
            </a:r>
            <a:endParaRPr lang="ru-RU" dirty="0"/>
          </a:p>
        </p:txBody>
      </p:sp>
      <p:pic>
        <p:nvPicPr>
          <p:cNvPr id="5" name="Picture 4" descr="C:\Users\dom\Desktop\ФОТО констр,ХРАМ\100NIKON\DSCN333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2071678"/>
            <a:ext cx="4038600" cy="354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8" descr="https://i.ytimg.com/vi/eM4wPBGj85Q/maxresdefaul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643050"/>
            <a:ext cx="4038600" cy="188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0" descr="https://im0-tub-ru.yandex.net/i?id=e278cb7d0689ee5190285eb0b0f43afc&amp;n=13&amp;exp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4143380"/>
            <a:ext cx="4143404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>
                <a:lumMod val="65000"/>
                <a:lumOff val="3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3" descr="https://sch712.mskobr.ru/images/cms/data/gallery/kruzhok_lego-master_starshaya_gruppa_11_noyabrya_2016/p109005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868" y="571480"/>
            <a:ext cx="5111750" cy="208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clabrisic.pl/data/gallery/Lego/legoset_06540_3/img00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235" y="3429000"/>
            <a:ext cx="8713787" cy="290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4" descr="https://st3.depositphotos.com/1001911/19558/v/950/depositphotos_195587842-stock-illustration-pointing-and-presenting-emotic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819150"/>
            <a:ext cx="2665412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Танк </a:t>
            </a:r>
            <a:endParaRPr lang="ru-RU" dirty="0"/>
          </a:p>
        </p:txBody>
      </p:sp>
      <p:pic>
        <p:nvPicPr>
          <p:cNvPr id="5" name="Picture 9" descr="https://otvet.imgsmail.ru/download/u_a02040d47177b78436c6cca1f0914dc3_80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83259"/>
            <a:ext cx="4038600" cy="3588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https://i.pinimg.com/originals/67/e3/da/67e3da871788d6d094affef9f650b46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71744"/>
            <a:ext cx="4038600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dom\Desktop\ВОВ,КОНСТР\DSCN35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268413"/>
            <a:ext cx="8642350" cy="511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31640" y="274160"/>
            <a:ext cx="61926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Р а к е т ы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915766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Корабли 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46018"/>
            <a:ext cx="4038600" cy="3234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C:\Users\dom\Desktop\ВОВ,КОНСТР\DSCN35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6314" y="1928802"/>
            <a:ext cx="4038600" cy="1844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dom\Desktop\ВОВ,КОНСТР\DSCN358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4357694"/>
            <a:ext cx="4140200" cy="184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Животные </a:t>
            </a:r>
            <a:endParaRPr lang="ru-RU" dirty="0"/>
          </a:p>
        </p:txBody>
      </p:sp>
      <p:pic>
        <p:nvPicPr>
          <p:cNvPr id="5" name="Picture 2" descr="C:\Users\User\Desktop\мама\фоточки\0b88a7f9-fa2a-432f-91a1-03c5bbaf1ab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79264" y="1600200"/>
            <a:ext cx="3394472" cy="4525963"/>
          </a:xfrm>
          <a:prstGeom prst="rect">
            <a:avLst/>
          </a:prstGeom>
          <a:noFill/>
        </p:spPr>
      </p:pic>
      <p:pic>
        <p:nvPicPr>
          <p:cNvPr id="6" name="Рисунок 4" descr="http://rukodelieinfo.ru/wp-content/uploads/2018/02/Podelki-iz-konstruktora-768x77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85926"/>
            <a:ext cx="4038600" cy="4286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15616" y="260648"/>
            <a:ext cx="756084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cs typeface="Arial"/>
              </a:rPr>
              <a:t>Конструкторские идеи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</a:endParaRPr>
          </a:p>
        </p:txBody>
      </p:sp>
      <p:pic>
        <p:nvPicPr>
          <p:cNvPr id="3" name="Picture 2" descr="C:\Users\dom\Desktop\ВОВ,КОНСТР\DSCN35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1412875"/>
            <a:ext cx="4716463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7" descr="https://avatars.mds.yandex.net/get-pdb/2492317/9ddfaad9-0a92-44d5-938e-ba1e5e1330b3/s120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7288" y="1412875"/>
            <a:ext cx="3925887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8" descr="http://les-skazka8.ru/img/11301086_1600/imag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825" y="4221163"/>
            <a:ext cx="4608513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6" descr="http://prosnizadetsad.ucoz.ru/_nw/1/4580155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9338" y="4221163"/>
            <a:ext cx="4033837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93555155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http://roboteh.club/wp-content/uploads/2018/08/Y7iI-htwZ7Y-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23" y="908720"/>
            <a:ext cx="5218112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C:\Users\dom\Desktop\ФОТО констр,ХРАМ\100NIKON\DSCN32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0" y="922481"/>
            <a:ext cx="3567113" cy="2682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om\Desktop\ФОТО констр,ХРАМ\100NIKON\DSCN32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605089"/>
            <a:ext cx="4608513" cy="2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4" descr="https://st.stranamam.ru/data/cache/2014may/25/05/12213509_22352thumb65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623" y="3910681"/>
            <a:ext cx="4597955" cy="263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15616" y="153039"/>
            <a:ext cx="74168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Конструкторские идеи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666781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 descr="https://www.karusel-tv.ru/media/suit/og_image/media/contest_legoletsgo_spaceship/0929/1569760283230577_IMG_20190929_1519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484313"/>
            <a:ext cx="320357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5" descr="http://new.pchelka25.ru/wp-content/uploads/2017/02/IMG-20170131-WA0007-1024x57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6780" y="3789040"/>
            <a:ext cx="3303819" cy="2706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C:\Users\dom\Desktop\ФОТО констр,ХРАМ\100NIKON\DSCN33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437063"/>
            <a:ext cx="5722938" cy="2274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132293"/>
            <a:ext cx="82089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solidFill>
                  <a:srgbClr val="7030A0"/>
                </a:solidFill>
              </a:rPr>
              <a:t>Конструкторские идеи</a:t>
            </a:r>
            <a:endParaRPr lang="ru-RU" sz="4400" dirty="0">
              <a:solidFill>
                <a:srgbClr val="7030A0"/>
              </a:solidFill>
            </a:endParaRPr>
          </a:p>
        </p:txBody>
      </p:sp>
      <p:pic>
        <p:nvPicPr>
          <p:cNvPr id="2051" name="Picture 3" descr="C:\Users\User\Desktop\мама\фоточки\660587d7-6104-402a-99e6-06beea7ef09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1142984"/>
            <a:ext cx="4357718" cy="2714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476865222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User\Desktop\80e13b76-7311-412a-a9e1-d9a9f3ddfde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33575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User\Desktop\6d9f5e8b-2693-41de-b1ca-7b700de66e6e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1785926"/>
            <a:ext cx="4357718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500034" y="214290"/>
            <a:ext cx="821537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Использование конструкторов LEGO при изучении ПДД  помогает сформировать у детей дошкольного возраста основы безопасного поведения на дороге, на улице и в транспорте. LEGO – конструирование способствует обучению детей необходимому минимуму правил дорожного движения и дорожных знаков, учит ребенка грамотно использовать полученные знания.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986714" cy="1357321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797152"/>
            <a:ext cx="8001056" cy="1944216"/>
          </a:xfrm>
        </p:spPr>
        <p:txBody>
          <a:bodyPr>
            <a:noAutofit/>
          </a:bodyPr>
          <a:lstStyle/>
          <a:p>
            <a:pPr algn="just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технология – это совокупность приемов и способов конструирования, направленных на реализацию конкретной образовательной цели через систему тщательно продуманных заданий, из разнообразных конструкторов 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Она объединяет в себе элементы игры и экспериментирования. Её  можно использовать в работе с детьми от 3 до 7 лет. </a:t>
            </a:r>
          </a:p>
          <a:p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 smtClean="0"/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6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EF6CA336-A9B7-48D8-9B0D-F9D5779463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tretch/>
        </p:blipFill>
        <p:spPr>
          <a:xfrm>
            <a:off x="1556680" y="1772816"/>
            <a:ext cx="5810250" cy="28803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214289"/>
            <a:ext cx="871543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Литература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Анянова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И.В., Андреева С.М., </a:t>
            </a: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Миназова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Л.И. Развитие инженерного мышления детей дошкольного возраста. Методические рекомендации. 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Н. Тагил: ГАОУ ДПО ИРО, 2015</a:t>
            </a:r>
            <a:endParaRPr lang="ru-RU" dirty="0" smtClean="0">
              <a:solidFill>
                <a:srgbClr val="76767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Бедфорд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А. Инструкция LEGO</a:t>
            </a:r>
            <a:endParaRPr lang="ru-RU" dirty="0" smtClean="0">
              <a:solidFill>
                <a:srgbClr val="76767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Варяхова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Т. Примерные конспекты по конструированию с использованием конструктора ЛЕГО // Дошкольное воспитание. 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2009, № 2.</a:t>
            </a:r>
            <a:endParaRPr lang="ru-RU" dirty="0" smtClean="0">
              <a:solidFill>
                <a:srgbClr val="76767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Волкова С.И. Конструирование. 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М.: Просвещение, 1989</a:t>
            </a:r>
            <a:endParaRPr lang="ru-RU" dirty="0" smtClean="0">
              <a:solidFill>
                <a:srgbClr val="76767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Давидчук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А.Н. Развитие у дошкольников конструктивного творчества. - М.: </a:t>
            </a: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Гардарики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2008.</a:t>
            </a:r>
            <a:endParaRPr lang="ru-RU" dirty="0" smtClean="0">
              <a:solidFill>
                <a:srgbClr val="76767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Емельянова, И.Е., </a:t>
            </a: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Максаева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Ю.А. Развитие одарённости детей дошкольного возраста средствами </a:t>
            </a: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легоконструирования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</a:t>
            </a: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компьютерно_игровых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комплексов. 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Челябинск: ООО 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РЕКПОЛ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2011.</a:t>
            </a:r>
            <a:endParaRPr lang="ru-RU" dirty="0" smtClean="0">
              <a:solidFill>
                <a:srgbClr val="76767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Ишмакова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М.С. Конструирование в дошкольном образовании в условия введения ФГОС: пособие для педагогов. 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–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всерос.уч.-метод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центр </a:t>
            </a: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образоват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Робототехники.-М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.: </a:t>
            </a: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Изд.-полиграф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центр 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Маска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- 2013.</a:t>
            </a:r>
            <a:endParaRPr lang="ru-RU" dirty="0" smtClean="0">
              <a:solidFill>
                <a:srgbClr val="76767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Комарова Л.Г. 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«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Строим из </a:t>
            </a:r>
            <a:r>
              <a:rPr lang="ru-RU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лего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»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- М.: </a:t>
            </a:r>
            <a:r>
              <a:rPr lang="ru-RU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ЛИНКА-ПРЕСС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i="1" dirty="0" err="1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Интернетисточники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https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://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legko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snake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ru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lego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dacta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duplo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/45012-1</a:t>
            </a:r>
            <a:endParaRPr lang="ru-RU" dirty="0" smtClean="0">
              <a:solidFill>
                <a:srgbClr val="76767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u="sng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https: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//</a:t>
            </a:r>
            <a:r>
              <a:rPr lang="ru-RU" dirty="0" smtClean="0">
                <a:solidFill>
                  <a:srgbClr val="767676"/>
                </a:solidFill>
                <a:ea typeface="Times New Roman" pitchFamily="18" charset="0"/>
                <a:cs typeface="Arial" pitchFamily="34" charset="0"/>
              </a:rPr>
              <a:t> </a:t>
            </a:r>
            <a:r>
              <a:rPr lang="ru-RU" u="sng" dirty="0" err="1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education.lego.com</a:t>
            </a:r>
            <a:endParaRPr lang="ru-RU" dirty="0" smtClean="0">
              <a:solidFill>
                <a:srgbClr val="76767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ttps://logiclike.com/math-logic/interesno-polezno/razvivaem-prostranstvennoe-myshlenie</a:t>
            </a:r>
            <a:endParaRPr lang="ru-RU" dirty="0" smtClean="0">
              <a:solidFill>
                <a:srgbClr val="767676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u="sng" dirty="0" smtClean="0">
                <a:solidFill>
                  <a:srgbClr val="767676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http://www.int-edu.ru/</a:t>
            </a:r>
            <a:endParaRPr lang="ru-RU" sz="12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Лего — это мир фантазий! Мир идей, разнообразий. Изучая схемы в нём, Может получиться дом. Или мы построим замок, Где живёт большой дракон. Он принцессу сторожит И огнём на всех рычит. Лего руки развивает И мечтать нам не мешает. И скажу про Лего я Это лучшая игра. Спасибо за внимание! 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858280" cy="6529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53617" y="188640"/>
            <a:ext cx="7772400" cy="648071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Цель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800" b="1" dirty="0" smtClean="0"/>
              <a:t>- конструирования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3393" y="836712"/>
            <a:ext cx="7632848" cy="1584176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развитию у детей дошкольного возраста способностей к техническому творчеству, предоставить им возможность творческой самореализации посредством овладения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LEGO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-конструированием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420888"/>
            <a:ext cx="5133975" cy="427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68378342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4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76673"/>
            <a:ext cx="7772400" cy="432047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Принципы  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LEGO </a:t>
            </a:r>
            <a:r>
              <a:rPr lang="ru-RU" sz="2800" b="1" dirty="0" smtClean="0"/>
              <a:t>- конструирования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404664"/>
            <a:ext cx="7920880" cy="4541532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- 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простого к сложному;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учет возрастных особенностей детей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учёт индивидуальных возможностей детей в освоении коммуникативных и конструктивных навыков;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активности и созидательности - использование эффективных методов и целенаправленной деятельности, направленных на развитие творческих способностей детей;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комплексности решения задач - решение конструктивных задач в разных видах деятельности: игровой, познавательной, речевой;</a:t>
            </a:r>
            <a:b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результативности и гарантированности - реализация прав ребёнка на получение помощи и поддержки, гарантии положительного результата независимо от возраста и уровня развития детей.</a:t>
            </a:r>
            <a:endParaRPr lang="ru-RU" sz="2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A66235F-F18B-478B-B22E-44BF896D43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0680" y="4655759"/>
            <a:ext cx="2844530" cy="1909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D3ED751F-D73F-4CA8-81F7-29303A0AC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701" y="4655759"/>
            <a:ext cx="3451719" cy="1941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2961914"/>
      </p:ext>
    </p:extLst>
  </p:cSld>
  <p:clrMapOvr>
    <a:masterClrMapping/>
  </p:clrMapOvr>
  <p:transition>
    <p:cut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072494" cy="1082660"/>
          </a:xfrm>
        </p:spPr>
        <p:txBody>
          <a:bodyPr>
            <a:normAutofit fontScale="90000"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Формы  организации обучения дошкольников конструированию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endParaRPr lang="ru-RU" sz="2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1"/>
            <a:ext cx="8229600" cy="3511292"/>
          </a:xfrm>
        </p:spPr>
        <p:txBody>
          <a:bodyPr>
            <a:normAutofit fontScale="92500" lnSpcReduction="10000"/>
          </a:bodyPr>
          <a:lstStyle/>
          <a:p>
            <a:r>
              <a:rPr lang="ru-RU" b="1" i="1" dirty="0" smtClean="0"/>
              <a:t>1. Конструирование по образцу</a:t>
            </a:r>
            <a:endParaRPr lang="ru-RU" i="1" dirty="0" smtClean="0"/>
          </a:p>
          <a:p>
            <a:r>
              <a:rPr lang="ru-RU" b="1" i="1" dirty="0" smtClean="0"/>
              <a:t>2.Конструирование по модели</a:t>
            </a:r>
          </a:p>
          <a:p>
            <a:r>
              <a:rPr lang="ru-RU" b="1" i="1" dirty="0" smtClean="0"/>
              <a:t>3. Конструирование по условиям</a:t>
            </a:r>
          </a:p>
          <a:p>
            <a:r>
              <a:rPr lang="ru-RU" b="1" i="1" dirty="0" smtClean="0"/>
              <a:t>4.Конструирование по простейшим чертежам и наглядным схемам</a:t>
            </a:r>
          </a:p>
          <a:p>
            <a:r>
              <a:rPr lang="ru-RU" b="1" i="1" dirty="0" smtClean="0"/>
              <a:t>5.Конструирование по замыслу</a:t>
            </a:r>
            <a:endParaRPr lang="ru-RU" dirty="0" smtClean="0"/>
          </a:p>
          <a:p>
            <a:r>
              <a:rPr lang="ru-RU" b="1" i="1" dirty="0" smtClean="0"/>
              <a:t>6.Конструирование по теме</a:t>
            </a:r>
            <a:r>
              <a:rPr lang="ru-RU" dirty="0" smtClean="0"/>
              <a:t> </a:t>
            </a:r>
          </a:p>
          <a:p>
            <a:pPr>
              <a:buNone/>
            </a:pPr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im1-tub-ru.yandex.net/i?id=3494f06d6bfe85e6d17329e21f1c0064-107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987085"/>
            <a:ext cx="2487790" cy="168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D25D8E0E-0146-4BA0-9C32-8993E7B9B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5032272"/>
            <a:ext cx="2411760" cy="15981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57422" y="571480"/>
            <a:ext cx="6100778" cy="121444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Использование LEGO в образовательном процессе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928802"/>
            <a:ext cx="8143932" cy="4429156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конструирование легко интегрируется практически со всеми областями образовательной деятельности и всесторонне развивает детей.  Его можно включать как элемент в структуру НОД  по «Речевому развитию», «Чтению художественной литературы»,  «Развитию элементарных математических представлений»,  и др.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Наглядные модели создаются в ходе разных видов деятельности.   Созданные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постройки дети используют в сюжетно-ролевых играх, в играх- театрализациях. Они создают условия для развития речи, творчества и благоприятно влияют на эмоциональную сферу.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Лего-элементы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могут быть использованы в дидактических играх и упражнениях, направленных на развитие речи, мышления, памяти, тактильное восприятие. Например:«Чудесный мешочек», «Запомни и повтори»  и др.</a:t>
            </a:r>
          </a:p>
          <a:p>
            <a:pPr algn="just"/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Самостоятельная конструктивная игровая деятельность детей дошкольного возраста отличается 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несформированностью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и требует не только руководства со стороны педагога, но и определенного коррекционно-развивающего воздействия на детей.</a:t>
            </a:r>
            <a:r>
              <a:rPr lang="ru-RU" sz="18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10" descr="http://im1-tub-ru.yandex.net/i?id=cd48cb98b317e3c5512f32fe1b9abc8e-115-144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428604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5453593"/>
            <a:ext cx="7772400" cy="927735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Разнообразие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LEGO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конструкторов позволяет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заниматься с обучающимися разного возраста и различных образовательных возможностей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643306" y="1500174"/>
            <a:ext cx="2857520" cy="1357322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от 1 до 3 лет</a:t>
            </a:r>
          </a:p>
        </p:txBody>
      </p:sp>
      <p:pic>
        <p:nvPicPr>
          <p:cNvPr id="4" name="Picture 4" descr="Lego Soft Starter Set LegoFl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1500174"/>
            <a:ext cx="3430411" cy="2690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Развивающий конструктор Лего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4783" y="2276872"/>
            <a:ext cx="3786194" cy="27003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071538" y="4214818"/>
            <a:ext cx="2058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Мягкие кирпичики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000628" y="5012253"/>
            <a:ext cx="2634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Гигантский набор Дупло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391478" y="189713"/>
            <a:ext cx="6243654" cy="121444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Особенности практического использования с учётом возраста детей: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40224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404664"/>
            <a:ext cx="7429552" cy="2000834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малышами 3–4 лет используются </a:t>
            </a:r>
            <a:r>
              <a:rPr lang="ru-RU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-наборы с крупными элементами и простыми соединениями деталей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9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96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72816"/>
            <a:ext cx="4515442" cy="338437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3119845"/>
            <a:ext cx="3379337" cy="3621523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601</Words>
  <Application>Microsoft Office PowerPoint</Application>
  <PresentationFormat>Экран (4:3)</PresentationFormat>
  <Paragraphs>65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«Формирование предпосылок к учебной деятельности у детей  дошкольного возраста посредством лего - конструирования » (старшая группа) </vt:lpstr>
      <vt:lpstr>Слайд 2</vt:lpstr>
      <vt:lpstr>LEGO – технология  – одна из современных и распространенных педагогических систем, использующая трехмерные модели реального мира и предметно-игровую среду обучения и развития ребенка.</vt:lpstr>
      <vt:lpstr>Цель LEGO - конструирования</vt:lpstr>
      <vt:lpstr>Принципы   LEGO - конструирования  </vt:lpstr>
      <vt:lpstr>  Формы  организации обучения дошкольников конструированию </vt:lpstr>
      <vt:lpstr>Использование LEGO в образовательном процессе</vt:lpstr>
      <vt:lpstr>Разнообразие LEGO конструкторов позволяет заниматься с обучающимися разного возраста и различных образовательных возможностей.</vt:lpstr>
      <vt:lpstr>Слайд 9</vt:lpstr>
      <vt:lpstr>С детьми 4–5 лет конструирование усложняется, используются элементы среднего размера, применяются более сложные варианты соединения деталей. В средней группе используются цветные фото и картинки с изображениями моделей, по которым дети должны выполнить постройку. Созидательная деятельность осуществляется по теме, образцу, замыслу и простейшим условиям. </vt:lpstr>
      <vt:lpstr>В 6–7 лет для технического творчества предлагаются разнообразные виды Лего-конструкторов, от крупных с простыми соединениями элементов до самых миниатюрных со сложной техникой исполнения. В работе со старшими дошкольниками можно использовать задания в виде графических схем, усложнённые модели будущих построек, работу по замыслу, условиям, разнообразные тематические задания.</vt:lpstr>
      <vt:lpstr>Слайд 12</vt:lpstr>
      <vt:lpstr>Слайд 13</vt:lpstr>
      <vt:lpstr>Таким образом, актуальность Лего-технологии и робототехники значима в свете внедрения ФГОС, так как: - являются великолепным средством для интеллектуального развития дошкольников, обеспечивающих интеграцию образовательных областей предусмотренных программой; - позволяют педагогу сочетать образование, воспитание и развитие дошкольников в режиме игры (учиться и обучаться в игре); - формируют познавательную активность, способствует воспитанию социально-активной личности, формирует навыки общения и сотворчества; - объединяют игру с исследовательской и экспериментальной деятельностью, предоставляют ребенку возможность экспериментировать и созидать свой собственный мир, где нет границ.</vt:lpstr>
      <vt:lpstr>Путешествие по городу</vt:lpstr>
      <vt:lpstr>Транспорт </vt:lpstr>
      <vt:lpstr>Транспорт </vt:lpstr>
      <vt:lpstr>Самолет </vt:lpstr>
      <vt:lpstr>Танк </vt:lpstr>
      <vt:lpstr>Мост </vt:lpstr>
      <vt:lpstr>Слайд 21</vt:lpstr>
      <vt:lpstr>Танк </vt:lpstr>
      <vt:lpstr>Слайд 23</vt:lpstr>
      <vt:lpstr>Корабли </vt:lpstr>
      <vt:lpstr>Животные 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Основы конструирования и робототехники</dc:title>
  <dc:creator>User</dc:creator>
  <cp:lastModifiedBy>User</cp:lastModifiedBy>
  <cp:revision>73</cp:revision>
  <dcterms:created xsi:type="dcterms:W3CDTF">2015-02-15T14:40:51Z</dcterms:created>
  <dcterms:modified xsi:type="dcterms:W3CDTF">2023-02-07T19:30:14Z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757640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