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60" r:id="rId4"/>
    <p:sldId id="261" r:id="rId5"/>
    <p:sldId id="262" r:id="rId6"/>
    <p:sldId id="264" r:id="rId7"/>
    <p:sldId id="296" r:id="rId8"/>
    <p:sldId id="295" r:id="rId9"/>
    <p:sldId id="298" r:id="rId10"/>
    <p:sldId id="270" r:id="rId11"/>
    <p:sldId id="294" r:id="rId12"/>
    <p:sldId id="272" r:id="rId13"/>
    <p:sldId id="279" r:id="rId14"/>
    <p:sldId id="287" r:id="rId15"/>
    <p:sldId id="283" r:id="rId16"/>
    <p:sldId id="302" r:id="rId17"/>
    <p:sldId id="305" r:id="rId18"/>
    <p:sldId id="306" r:id="rId19"/>
    <p:sldId id="307" r:id="rId20"/>
    <p:sldId id="312" r:id="rId21"/>
    <p:sldId id="313" r:id="rId22"/>
    <p:sldId id="314" r:id="rId23"/>
    <p:sldId id="315" r:id="rId24"/>
    <p:sldId id="309" r:id="rId25"/>
    <p:sldId id="31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22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33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808080"/>
          </a:solidFill>
          <a:prstDash val="solid"/>
        </a:ln>
      </c:spPr>
    </c:sideWall>
    <c:backWall>
      <c:spPr>
        <a:noFill/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8442906574394463E-2"/>
          <c:y val="6.6666666666666693E-2"/>
          <c:w val="0.80103806228373764"/>
          <c:h val="0.74444444444445601"/>
        </c:manualLayout>
      </c:layout>
      <c:bar3DChart>
        <c:barDir val="col"/>
        <c:grouping val="clustered"/>
        <c:ser>
          <c:idx val="1"/>
          <c:order val="0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2693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В</c:v>
                </c:pt>
                <c:pt idx="1">
                  <c:v>С</c:v>
                </c:pt>
                <c:pt idx="2">
                  <c:v>Н</c:v>
                </c:pt>
                <c:pt idx="3">
                  <c:v>Уровень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20</c:v>
                </c:pt>
                <c:pt idx="1">
                  <c:v>50</c:v>
                </c:pt>
                <c:pt idx="2">
                  <c:v>30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2693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В</c:v>
                </c:pt>
                <c:pt idx="1">
                  <c:v>С</c:v>
                </c:pt>
                <c:pt idx="2">
                  <c:v>Н</c:v>
                </c:pt>
                <c:pt idx="3">
                  <c:v>Уровень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  <c:gapDepth val="20"/>
        <c:shape val="box"/>
        <c:axId val="89025536"/>
        <c:axId val="66077440"/>
        <c:axId val="0"/>
      </c:bar3DChart>
      <c:catAx>
        <c:axId val="89025536"/>
        <c:scaling>
          <c:orientation val="minMax"/>
        </c:scaling>
        <c:axPos val="b"/>
        <c:numFmt formatCode="General" sourceLinked="1"/>
        <c:tickLblPos val="low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6077440"/>
        <c:crosses val="autoZero"/>
        <c:auto val="1"/>
        <c:lblAlgn val="ctr"/>
        <c:lblOffset val="100"/>
        <c:tickLblSkip val="1"/>
        <c:tickMarkSkip val="1"/>
      </c:catAx>
      <c:valAx>
        <c:axId val="66077440"/>
        <c:scaling>
          <c:orientation val="minMax"/>
        </c:scaling>
        <c:axPos val="l"/>
        <c:majorGridlines>
          <c:spPr>
            <a:ln w="3173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89025536"/>
        <c:crosses val="autoZero"/>
        <c:crossBetween val="between"/>
      </c:valAx>
      <c:spPr>
        <a:noFill/>
        <a:ln w="25386">
          <a:noFill/>
        </a:ln>
      </c:spPr>
    </c:plotArea>
    <c:legend>
      <c:legendPos val="r"/>
      <c:layout>
        <c:manualLayout>
          <c:xMode val="edge"/>
          <c:yMode val="edge"/>
          <c:x val="0.94143399130865757"/>
          <c:y val="0.39444444444445337"/>
          <c:w val="5.1645570363976601E-2"/>
          <c:h val="6.2343478039477138E-2"/>
        </c:manualLayout>
      </c:layout>
      <c:spPr>
        <a:noFill/>
        <a:ln w="3173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80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28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808080"/>
          </a:solidFill>
          <a:prstDash val="solid"/>
        </a:ln>
      </c:spPr>
    </c:sideWall>
    <c:backWall>
      <c:spPr>
        <a:noFill/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4054054054054126E-2"/>
          <c:y val="9.1503267973857008E-2"/>
          <c:w val="0.86679536679536684"/>
          <c:h val="0.6862745098039215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</c:v>
                </c:pt>
              </c:strCache>
            </c:strRef>
          </c:tx>
          <c:spPr>
            <a:solidFill>
              <a:srgbClr val="9999FF"/>
            </a:solidFill>
            <a:ln w="12694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1 этап</c:v>
                </c:pt>
                <c:pt idx="2">
                  <c:v>2 этап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</c:v>
                </c:pt>
                <c:pt idx="2">
                  <c:v>60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</c:v>
                </c:pt>
              </c:strCache>
            </c:strRef>
          </c:tx>
          <c:spPr>
            <a:solidFill>
              <a:srgbClr val="993366"/>
            </a:solidFill>
            <a:ln w="12694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1 этап</c:v>
                </c:pt>
                <c:pt idx="2">
                  <c:v>2 этап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50</c:v>
                </c:pt>
                <c:pt idx="2">
                  <c:v>40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</c:v>
                </c:pt>
              </c:strCache>
            </c:strRef>
          </c:tx>
          <c:spPr>
            <a:solidFill>
              <a:srgbClr val="FFFFCC"/>
            </a:solidFill>
            <a:ln w="12694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1 этап</c:v>
                </c:pt>
                <c:pt idx="2">
                  <c:v>2 этап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30</c:v>
                </c:pt>
                <c:pt idx="2">
                  <c:v>0</c:v>
                </c:pt>
              </c:numCache>
            </c:numRef>
          </c:val>
        </c:ser>
        <c:gapDepth val="0"/>
        <c:shape val="box"/>
        <c:axId val="100921728"/>
        <c:axId val="100923264"/>
        <c:axId val="0"/>
      </c:bar3DChart>
      <c:catAx>
        <c:axId val="100921728"/>
        <c:scaling>
          <c:orientation val="minMax"/>
        </c:scaling>
        <c:axPos val="b"/>
        <c:numFmt formatCode="General" sourceLinked="1"/>
        <c:tickLblPos val="low"/>
        <c:spPr>
          <a:ln w="317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0923264"/>
        <c:crosses val="autoZero"/>
        <c:auto val="1"/>
        <c:lblAlgn val="ctr"/>
        <c:lblOffset val="100"/>
        <c:tickLblSkip val="1"/>
        <c:tickMarkSkip val="1"/>
      </c:catAx>
      <c:valAx>
        <c:axId val="100923264"/>
        <c:scaling>
          <c:orientation val="minMax"/>
        </c:scaling>
        <c:axPos val="l"/>
        <c:majorGridlines>
          <c:spPr>
            <a:ln w="3174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0921728"/>
        <c:crosses val="autoZero"/>
        <c:crossBetween val="between"/>
      </c:valAx>
      <c:spPr>
        <a:noFill/>
        <a:ln w="25388">
          <a:noFill/>
        </a:ln>
      </c:spPr>
    </c:plotArea>
    <c:legend>
      <c:legendPos val="r"/>
      <c:layout>
        <c:manualLayout>
          <c:xMode val="edge"/>
          <c:yMode val="edge"/>
          <c:x val="0.94208494208494209"/>
          <c:y val="0.31372549019607848"/>
          <c:w val="5.019305019305019E-2"/>
          <c:h val="0.37908496732028157"/>
        </c:manualLayout>
      </c:layout>
      <c:spPr>
        <a:noFill/>
        <a:ln w="3174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80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98FF6-1A62-478B-BC72-7391F736282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3C221-C839-405D-AF2D-71F37173C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2892-E189-4480-B060-2B9E501BECC2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1793-08F8-455B-B5C2-169EF2372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2892-E189-4480-B060-2B9E501BECC2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1793-08F8-455B-B5C2-169EF2372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2892-E189-4480-B060-2B9E501BECC2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1793-08F8-455B-B5C2-169EF2372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2892-E189-4480-B060-2B9E501BECC2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1793-08F8-455B-B5C2-169EF2372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2892-E189-4480-B060-2B9E501BECC2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1793-08F8-455B-B5C2-169EF2372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2892-E189-4480-B060-2B9E501BECC2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1793-08F8-455B-B5C2-169EF2372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2892-E189-4480-B060-2B9E501BECC2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1793-08F8-455B-B5C2-169EF2372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2892-E189-4480-B060-2B9E501BECC2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1793-08F8-455B-B5C2-169EF2372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2892-E189-4480-B060-2B9E501BECC2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1793-08F8-455B-B5C2-169EF2372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2892-E189-4480-B060-2B9E501BECC2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1793-08F8-455B-B5C2-169EF2372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2892-E189-4480-B060-2B9E501BECC2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1793-08F8-455B-B5C2-169EF2372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D2892-E189-4480-B060-2B9E501BECC2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61793-08F8-455B-B5C2-169EF2372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082.radikal.ru/1111/c5/8a0b0bd7cde2.gi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Documents and Settings\Admin\Мои документы\Саранчина\фоны\2a842c75ea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41741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МБОУ «Орловская СОШ» дошкольная группа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28575">
                  <a:noFill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«Воспитание нравственных качеств в процессе формирования экологической культуры дошкольников»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 smtClean="0">
              <a:ln w="28575"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 smtClean="0">
              <a:ln w="28575"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28575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Воспитатель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28575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3200" b="1" dirty="0" err="1" smtClean="0">
                <a:ln w="28575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Редингер</a:t>
            </a:r>
            <a:r>
              <a:rPr lang="ru-RU" sz="3200" b="1" dirty="0" smtClean="0">
                <a:ln w="28575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Галина Николаевна</a:t>
            </a:r>
            <a:endParaRPr lang="ru-RU" sz="3200" b="1" dirty="0">
              <a:ln w="28575"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28575">
                <a:solidFill>
                  <a:srgbClr val="FF000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28575">
                <a:solidFill>
                  <a:srgbClr val="FF000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Documents and Settings\Admin\Мои документы\Саранчина\фоны\1239912692_summer-backgrounds-16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r="14513" b="661"/>
          <a:stretch>
            <a:fillRect/>
          </a:stretch>
        </p:blipFill>
        <p:spPr bwMode="auto">
          <a:xfrm>
            <a:off x="0" y="0"/>
            <a:ext cx="9142413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28688" y="0"/>
            <a:ext cx="8215312" cy="67403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 smtClean="0">
                <a:solidFill>
                  <a:srgbClr val="0000FF"/>
                </a:solidFill>
                <a:latin typeface="Arial Black" pitchFamily="34" charset="0"/>
              </a:rPr>
              <a:t>Педагогический эксперимент  </a:t>
            </a:r>
          </a:p>
          <a:p>
            <a:pPr indent="457200">
              <a:lnSpc>
                <a:spcPct val="150000"/>
              </a:lnSpc>
            </a:pPr>
            <a:r>
              <a:rPr lang="ru-RU" sz="2800" u="sng" dirty="0" smtClean="0">
                <a:solidFill>
                  <a:srgbClr val="C00000"/>
                </a:solidFill>
                <a:latin typeface="Arial Black" pitchFamily="34" charset="0"/>
              </a:rPr>
              <a:t>Цель: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определить степень влияния экологического воспитания на развитие нравственных качеств дошкольников.</a:t>
            </a:r>
          </a:p>
          <a:p>
            <a:pPr indent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  <a:cs typeface="+mn-cs"/>
              </a:rPr>
              <a:t>1</a:t>
            </a:r>
            <a:r>
              <a:rPr lang="ru-RU" sz="28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. Констатирующий - сентябрь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  <a:cs typeface="+mn-cs"/>
              </a:rPr>
              <a:t>2021г</a:t>
            </a:r>
            <a:r>
              <a:rPr lang="ru-RU" sz="28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.</a:t>
            </a:r>
          </a:p>
          <a:p>
            <a:pPr indent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2. Формирующий -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  <a:cs typeface="+mn-cs"/>
              </a:rPr>
              <a:t>ноябрь 2021г</a:t>
            </a:r>
            <a:r>
              <a:rPr lang="ru-RU" sz="28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.</a:t>
            </a:r>
          </a:p>
          <a:p>
            <a:pPr indent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 – март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  <a:cs typeface="+mn-cs"/>
              </a:rPr>
              <a:t>2022г</a:t>
            </a:r>
            <a:r>
              <a:rPr lang="ru-RU" sz="28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.</a:t>
            </a:r>
          </a:p>
          <a:p>
            <a:pPr indent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3.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  <a:cs typeface="+mn-cs"/>
              </a:rPr>
              <a:t>Заключительный  </a:t>
            </a:r>
            <a:r>
              <a:rPr lang="ru-RU" sz="28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– 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  <a:cs typeface="+mn-cs"/>
              </a:rPr>
              <a:t>апрель      2022г</a:t>
            </a:r>
            <a:r>
              <a:rPr lang="ru-RU" sz="28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Admin\Мои документы\Саранчина\фоны\13470-n.jpg"/>
          <p:cNvPicPr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4653136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Рис. 1 Уровень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сформированности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нравственных качеств у детей старшего дошкольного возраста на констатирующем этапе эксперимента.</a:t>
            </a: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1"/>
          <p:cNvGraphicFramePr/>
          <p:nvPr/>
        </p:nvGraphicFramePr>
        <p:xfrm>
          <a:off x="755576" y="1124744"/>
          <a:ext cx="748883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Admin\Мои документы\Саранчина\фоны\13470-n.jpg"/>
          <p:cNvPicPr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Календарь природ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60800" cy="28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0" y="285750"/>
            <a:ext cx="91440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i="1" dirty="0">
                <a:solidFill>
                  <a:srgbClr val="0000FF"/>
                </a:solidFill>
              </a:rPr>
              <a:t>              Формирующий </a:t>
            </a:r>
          </a:p>
          <a:p>
            <a:pPr algn="ctr">
              <a:lnSpc>
                <a:spcPct val="150000"/>
              </a:lnSpc>
            </a:pPr>
            <a:r>
              <a:rPr lang="ru-RU" sz="4000" b="1" i="1" dirty="0">
                <a:solidFill>
                  <a:srgbClr val="0000FF"/>
                </a:solidFill>
              </a:rPr>
              <a:t>              этап </a:t>
            </a:r>
            <a:r>
              <a:rPr lang="ru-RU" sz="4000" b="1" i="1" dirty="0" smtClean="0">
                <a:solidFill>
                  <a:srgbClr val="0000FF"/>
                </a:solidFill>
              </a:rPr>
              <a:t>исследования </a:t>
            </a:r>
            <a:endParaRPr lang="ru-RU" sz="4000" b="1" i="1" dirty="0">
              <a:solidFill>
                <a:srgbClr val="0000FF"/>
              </a:solidFill>
            </a:endParaRPr>
          </a:p>
          <a:p>
            <a:pPr algn="ctr"/>
            <a:r>
              <a:rPr lang="ru-RU" sz="4000" b="1" dirty="0">
                <a:solidFill>
                  <a:srgbClr val="C00000"/>
                </a:solidFill>
              </a:rPr>
              <a:t>              </a:t>
            </a:r>
            <a:r>
              <a:rPr lang="ru-RU" sz="4000" b="1" dirty="0">
                <a:solidFill>
                  <a:srgbClr val="FF0000"/>
                </a:solidFill>
              </a:rPr>
              <a:t>Цель </a:t>
            </a:r>
            <a:r>
              <a:rPr lang="ru-RU" sz="4000" b="1" dirty="0" smtClean="0">
                <a:solidFill>
                  <a:srgbClr val="FF0000"/>
                </a:solidFill>
              </a:rPr>
              <a:t>– 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формирование нравственных качеств старших 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дошкольников 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процессе экологического воспитания.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7" descr="Картинка 40 из 36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7154" y="4365104"/>
            <a:ext cx="3250140" cy="23076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Admin\Мои документы\Саранчина\фоны\13470-n.jpg"/>
          <p:cNvPicPr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Прямоугольник 3"/>
          <p:cNvSpPr>
            <a:spLocks noChangeArrowheads="1"/>
          </p:cNvSpPr>
          <p:nvPr/>
        </p:nvSpPr>
        <p:spPr bwMode="auto">
          <a:xfrm>
            <a:off x="214313" y="714375"/>
            <a:ext cx="8643937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00CC"/>
                </a:solidFill>
              </a:rPr>
              <a:t>Заключительный этап исследования</a:t>
            </a:r>
            <a:endParaRPr lang="ru-RU" sz="4000" b="1" i="1" dirty="0">
              <a:solidFill>
                <a:srgbClr val="0000CC"/>
              </a:solidFill>
            </a:endParaRPr>
          </a:p>
          <a:p>
            <a:pPr algn="ctr"/>
            <a:r>
              <a:rPr lang="ru-RU" sz="4000" b="1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ru-RU" sz="4000" b="1" dirty="0">
                <a:solidFill>
                  <a:srgbClr val="FF0000"/>
                </a:solidFill>
              </a:rPr>
              <a:t>Цель -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проследить динамику изменения результатов </a:t>
            </a: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начало </a:t>
            </a: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</a:t>
            </a: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конец </a:t>
            </a: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эксперимента.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Admin\Мои документы\Саранчина\фоны\13470-n.jpg"/>
          <p:cNvPicPr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403648" y="260648"/>
          <a:ext cx="72728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115616" y="4579861"/>
            <a:ext cx="74888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Рис.2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Уровень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сформированности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нравственных качеств дошкольников на  двух этапах исследования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C:\Documents and Settings\Admin\Мои документы\Саранчина\фоны\13470-n.jpg"/>
          <p:cNvPicPr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/>
          <a:stretch>
            <a:fillRect/>
          </a:stretch>
        </p:blipFill>
        <p:spPr bwMode="auto">
          <a:xfrm>
            <a:off x="0" y="-285776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Box 6"/>
          <p:cNvSpPr txBox="1">
            <a:spLocks noChangeArrowheads="1"/>
          </p:cNvSpPr>
          <p:nvPr/>
        </p:nvSpPr>
        <p:spPr bwMode="auto">
          <a:xfrm>
            <a:off x="899592" y="142853"/>
            <a:ext cx="741682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u="sng" dirty="0">
                <a:solidFill>
                  <a:srgbClr val="FF0000"/>
                </a:solidFill>
              </a:rPr>
              <a:t>Вывод 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0000FF"/>
                </a:solidFill>
              </a:rPr>
              <a:t>Результаты </a:t>
            </a:r>
            <a:r>
              <a:rPr lang="ru-RU" sz="2000" b="1" dirty="0" smtClean="0">
                <a:solidFill>
                  <a:srgbClr val="0000FF"/>
                </a:solidFill>
              </a:rPr>
              <a:t>ЗАКЛЮЧИТЕЛЬНОГО ЭТАПА </a:t>
            </a:r>
            <a:r>
              <a:rPr lang="ru-RU" sz="2000" b="1" dirty="0">
                <a:solidFill>
                  <a:srgbClr val="0000FF"/>
                </a:solidFill>
              </a:rPr>
              <a:t>подтвердили гипотезу данного исследования.</a:t>
            </a: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7170" name="Picture 2" descr="C:\Users\User\Desktop\фотоотчет\02ce7902-6593-4b38-9625-87a706614f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643050"/>
            <a:ext cx="6072230" cy="48577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b="1" dirty="0" smtClean="0"/>
              <a:t>Трудовая деятельность в уголке природы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C:\Users\User\Downloads\Новая папка\6f222663-257b-4c05-905d-bbbcb5b90b0b.jpg"/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User\Downloads\Новая папка\4887f084-8cc9-4781-aa88-62b1b5c14659.jpg"/>
          <p:cNvPicPr>
            <a:picLocks noGrp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7143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Book Antiqua" pitchFamily="18" charset="0"/>
              </a:rPr>
              <a:t>Уход за комнатными растениями в детском саду</a:t>
            </a:r>
            <a:r>
              <a:rPr lang="ru-RU" sz="2400" dirty="0" smtClean="0">
                <a:solidFill>
                  <a:srgbClr val="00B050"/>
                </a:solidFill>
                <a:latin typeface="Book Antiqua" pitchFamily="18" charset="0"/>
              </a:rPr>
              <a:t/>
            </a:r>
            <a:br>
              <a:rPr lang="ru-RU" sz="2400" dirty="0" smtClean="0">
                <a:solidFill>
                  <a:srgbClr val="00B050"/>
                </a:solidFill>
                <a:latin typeface="Book Antiqua" pitchFamily="18" charset="0"/>
              </a:rPr>
            </a:br>
            <a:endParaRPr lang="ru-RU" sz="2400" dirty="0">
              <a:solidFill>
                <a:srgbClr val="00B050"/>
              </a:solidFill>
              <a:latin typeface="Book Antiqua" pitchFamily="18" charset="0"/>
            </a:endParaRPr>
          </a:p>
        </p:txBody>
      </p:sp>
      <p:pic>
        <p:nvPicPr>
          <p:cNvPr id="5" name="Содержимое 4" descr="C:\Users\User\Desktop\e09630c6-4101-4b63-9bd8-e30614a08b8a.jpg"/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User\Desktop\bed6a87d-bd2d-40be-834e-06092c83b389.jpg"/>
          <p:cNvPicPr>
            <a:picLocks noGrp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Посев петунии</a:t>
            </a:r>
            <a:endParaRPr lang="ru-RU" dirty="0"/>
          </a:p>
        </p:txBody>
      </p:sp>
      <p:pic>
        <p:nvPicPr>
          <p:cNvPr id="3074" name="Picture 2" descr="C:\Users\User\Desktop\фотоотчет\7bdae884-f52f-43ef-bd48-c00fe24991e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3075" name="Picture 3" descr="C:\Users\User\Desktop\фотоотчет\eb18bcc8-f355-4b68-93be-00bd4f7502d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Наблюдение за птичкой</a:t>
            </a:r>
            <a:endParaRPr lang="ru-RU" dirty="0"/>
          </a:p>
        </p:txBody>
      </p:sp>
      <p:pic>
        <p:nvPicPr>
          <p:cNvPr id="4098" name="Picture 2" descr="C:\Users\User\Desktop\фотоотчет\9b120018-f885-4f95-ad1d-f9bd6cce67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4099" name="Picture 3" descr="C:\Users\User\Desktop\фотоотчет\телефон 1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969744" y="1600200"/>
            <a:ext cx="3395511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C:\Documents and Settings\Admin\Мои документы\Саранчина\фоны\hintegrund.jpg"/>
          <p:cNvPicPr>
            <a:picLocks noChangeAspect="1" noChangeArrowheads="1"/>
          </p:cNvPicPr>
          <p:nvPr/>
        </p:nvPicPr>
        <p:blipFill>
          <a:blip r:embed="rId2" cstate="print"/>
          <a:srcRect r="38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313" y="0"/>
            <a:ext cx="864393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Актуальность</a:t>
            </a:r>
            <a:r>
              <a:rPr lang="ru-RU" sz="2800" dirty="0" smtClean="0">
                <a:solidFill>
                  <a:srgbClr val="FF0000"/>
                </a:solidFill>
              </a:rPr>
              <a:t> </a:t>
            </a:r>
            <a:r>
              <a:rPr lang="ru-RU" sz="2800" dirty="0" smtClean="0">
                <a:solidFill>
                  <a:srgbClr val="0000FF"/>
                </a:solidFill>
              </a:rPr>
              <a:t>данной</a:t>
            </a:r>
            <a:r>
              <a:rPr lang="ru-RU" sz="2800" b="1" dirty="0" smtClean="0"/>
              <a:t> </a:t>
            </a:r>
            <a:r>
              <a:rPr lang="ru-RU" sz="2800" b="1" dirty="0" smtClean="0">
                <a:solidFill>
                  <a:srgbClr val="FF0000"/>
                </a:solidFill>
              </a:rPr>
              <a:t>темы</a:t>
            </a:r>
            <a:r>
              <a:rPr lang="ru-RU" sz="2800" dirty="0" smtClean="0"/>
              <a:t> </a:t>
            </a:r>
            <a:r>
              <a:rPr lang="ru-RU" sz="2800" dirty="0" smtClean="0">
                <a:solidFill>
                  <a:srgbClr val="0000FF"/>
                </a:solidFill>
              </a:rPr>
              <a:t>заключается в том, что проблемы нравственного воспитания относятся к числу проблем, поставленных всем ходом развития человечества. Нравственное воспитание подрастающего поколения – одна из основных задач общества. </a:t>
            </a:r>
          </a:p>
          <a:p>
            <a:pPr algn="ctr"/>
            <a:r>
              <a:rPr lang="ru-RU" sz="2800" dirty="0" smtClean="0">
                <a:solidFill>
                  <a:srgbClr val="0000FF"/>
                </a:solidFill>
              </a:rPr>
              <a:t>Формирование нравственных качеств неизбежно соприкасается с экологическим воспитанием личности. </a:t>
            </a:r>
          </a:p>
          <a:p>
            <a:pPr algn="ctr"/>
            <a:r>
              <a:rPr lang="ru-RU" sz="2800" dirty="0" smtClean="0">
                <a:solidFill>
                  <a:srgbClr val="0000FF"/>
                </a:solidFill>
              </a:rPr>
              <a:t>Общение с природой обогащает духовную сферу человека, способствует формированию положительных моральных качеств.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9" name="Picture 4" descr="Картинка 9 из 143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0175" y="4725144"/>
            <a:ext cx="2412305" cy="230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/>
                </a:solidFill>
                <a:latin typeface="DejaVu Serif" pitchFamily="18" charset="0"/>
                <a:ea typeface="DejaVu Serif" pitchFamily="18" charset="0"/>
              </a:rPr>
              <a:t>Синичкин отряд</a:t>
            </a:r>
            <a:endParaRPr lang="ru-RU" b="1" dirty="0">
              <a:solidFill>
                <a:schemeClr val="accent4"/>
              </a:solidFill>
              <a:latin typeface="DejaVu Serif" pitchFamily="18" charset="0"/>
              <a:ea typeface="DejaVu Serif" pitchFamily="18" charset="0"/>
            </a:endParaRPr>
          </a:p>
        </p:txBody>
      </p:sp>
      <p:pic>
        <p:nvPicPr>
          <p:cNvPr id="4" name="Содержимое 7" descr="телефон 25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кормушки для птиц</a:t>
            </a:r>
            <a:endParaRPr lang="ru-RU" dirty="0"/>
          </a:p>
        </p:txBody>
      </p:sp>
      <p:pic>
        <p:nvPicPr>
          <p:cNvPr id="5" name="Содержимое 6" descr="телефон 260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телефон 2599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Поможем птицам зимой</a:t>
            </a:r>
            <a:endParaRPr lang="ru-RU" dirty="0"/>
          </a:p>
        </p:txBody>
      </p:sp>
      <p:pic>
        <p:nvPicPr>
          <p:cNvPr id="5" name="Содержимое 4" descr="телефон 2578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телефон 2593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Покормим птиц</a:t>
            </a:r>
            <a:endParaRPr lang="ru-RU" dirty="0"/>
          </a:p>
        </p:txBody>
      </p:sp>
      <p:pic>
        <p:nvPicPr>
          <p:cNvPr id="5" name="Содержимое 4" descr="телефон 2565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7" descr="телефон 2562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отчет\20181224_114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48770">
            <a:off x="464040" y="688237"/>
            <a:ext cx="3309071" cy="2513914"/>
          </a:xfrm>
          <a:prstGeom prst="rect">
            <a:avLst/>
          </a:prstGeom>
          <a:noFill/>
        </p:spPr>
      </p:pic>
      <p:pic>
        <p:nvPicPr>
          <p:cNvPr id="1027" name="Picture 3" descr="C:\Users\User\Desktop\фотоотчет\телефон 4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65323">
            <a:off x="4893677" y="764402"/>
            <a:ext cx="3827726" cy="2725512"/>
          </a:xfrm>
          <a:prstGeom prst="rect">
            <a:avLst/>
          </a:prstGeom>
          <a:noFill/>
        </p:spPr>
      </p:pic>
      <p:pic>
        <p:nvPicPr>
          <p:cNvPr id="1028" name="Picture 4" descr="C:\Users\User\Desktop\фотоотчет\20181010_163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2631">
            <a:off x="557126" y="3470699"/>
            <a:ext cx="2869644" cy="2697466"/>
          </a:xfrm>
          <a:prstGeom prst="rect">
            <a:avLst/>
          </a:prstGeom>
          <a:noFill/>
        </p:spPr>
      </p:pic>
      <p:pic>
        <p:nvPicPr>
          <p:cNvPr id="1029" name="Picture 5" descr="C:\Users\User\Desktop\фотоотчет\телефон 86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143116"/>
            <a:ext cx="2500330" cy="2571768"/>
          </a:xfrm>
          <a:prstGeom prst="rect">
            <a:avLst/>
          </a:prstGeom>
          <a:noFill/>
        </p:spPr>
      </p:pic>
      <p:pic>
        <p:nvPicPr>
          <p:cNvPr id="1030" name="Picture 6" descr="C:\Users\User\Desktop\фотоотчет\IMG-20180825-WA0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651352">
            <a:off x="5608045" y="3901115"/>
            <a:ext cx="3196818" cy="21978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2357430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DejaVu Serif" pitchFamily="18" charset="0"/>
                <a:ea typeface="DejaVu Serif" pitchFamily="18" charset="0"/>
              </a:rPr>
              <a:t>Спасибо за внимание!</a:t>
            </a:r>
            <a:endParaRPr lang="ru-RU" sz="4000" b="1" dirty="0">
              <a:solidFill>
                <a:srgbClr val="0070C0"/>
              </a:solidFill>
              <a:latin typeface="DejaVu Serif" pitchFamily="18" charset="0"/>
              <a:ea typeface="DejaVu Serif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Картинка 62 из 152609"/>
          <p:cNvPicPr>
            <a:picLocks noChangeAspect="1" noChangeArrowheads="1"/>
          </p:cNvPicPr>
          <p:nvPr/>
        </p:nvPicPr>
        <p:blipFill>
          <a:blip r:embed="rId2" cstate="print"/>
          <a:srcRect r="14230" b="168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249238" y="427038"/>
            <a:ext cx="86455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FF0000"/>
                </a:solidFill>
              </a:rPr>
              <a:t>    Объектом </a:t>
            </a:r>
            <a:r>
              <a:rPr lang="ru-RU" sz="3200" b="1" dirty="0">
                <a:solidFill>
                  <a:srgbClr val="FF0000"/>
                </a:solidFill>
              </a:rPr>
              <a:t>исследования   </a:t>
            </a:r>
            <a:r>
              <a:rPr lang="ru-RU" sz="3200" dirty="0" smtClean="0">
                <a:solidFill>
                  <a:srgbClr val="0000FF"/>
                </a:solidFill>
              </a:rPr>
              <a:t>дети старшей группы</a:t>
            </a:r>
            <a:endParaRPr lang="ru-RU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9700" name="Picture 4" descr="http://files.alenmak.webnode.com/200000106-8903789fd7/b01b9c64ad3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0481" y="2492896"/>
            <a:ext cx="3953519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95537" y="823646"/>
            <a:ext cx="7200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Calibri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rgbClr val="FF0000"/>
              </a:solidFill>
              <a:latin typeface="+mj-lt"/>
              <a:ea typeface="Calibri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Предметом исследования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являются         нравственные качества дошкольника.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C:\Documents and Settings\Admin\Мои документы\Саранчина\фоны\f_4a095a91a7d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018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Картинка 1 из 9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46000"/>
            <a:ext cx="3287160" cy="331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428625" y="214313"/>
            <a:ext cx="835818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>
                <a:solidFill>
                  <a:srgbClr val="FF0000"/>
                </a:solidFill>
              </a:rPr>
              <a:t>Цель работы – </a:t>
            </a:r>
            <a:r>
              <a:rPr lang="ru-RU" sz="2800" dirty="0" smtClean="0">
                <a:solidFill>
                  <a:srgbClr val="0000FF"/>
                </a:solidFill>
              </a:rPr>
              <a:t>заключается в определении роли экологического воспитания, как одного из средств формирования нравственных качеств старших дошкольников. </a:t>
            </a:r>
          </a:p>
          <a:p>
            <a:pPr algn="just">
              <a:lnSpc>
                <a:spcPct val="150000"/>
              </a:lnSpc>
            </a:pPr>
            <a:endParaRPr lang="ru-RU" sz="2800" b="1" dirty="0">
              <a:solidFill>
                <a:srgbClr val="0000CC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16016" y="2132856"/>
            <a:ext cx="4248472" cy="47076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Картинка 6 из 17303"/>
          <p:cNvPicPr>
            <a:picLocks noChangeAspect="1" noChangeArrowheads="1"/>
          </p:cNvPicPr>
          <p:nvPr/>
        </p:nvPicPr>
        <p:blipFill>
          <a:blip r:embed="rId2" cstate="print"/>
          <a:srcRect r="21265" b="29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323850" y="476250"/>
            <a:ext cx="8501063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Задачи: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1. Проанализировать психолого-педагогическую литературу по проблеме воспитания нравственных качеств дошкольников и раскрыть понятия «нравственное воспитание», «нравственные качества», «экологическое воспитание».</a:t>
            </a:r>
          </a:p>
          <a:p>
            <a:r>
              <a:rPr lang="ru-RU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2. Провести экспериментально-исследовательскую работу по формированию нравственных качеств старших дошкольников в процессе  экологического воспитания.</a:t>
            </a:r>
          </a:p>
          <a:p>
            <a:pPr fontAlgn="base"/>
            <a:r>
              <a:rPr lang="ru-RU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3. Дать методические рекомендации.</a:t>
            </a:r>
            <a:endParaRPr lang="ru-RU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C:\Documents and Settings\Admin\Мои документы\Саранчина\фоны\618667959.jpg"/>
          <p:cNvPicPr>
            <a:picLocks noChangeAspect="1" noChangeArrowheads="1"/>
          </p:cNvPicPr>
          <p:nvPr/>
        </p:nvPicPr>
        <p:blipFill>
          <a:blip r:embed="rId2" cstate="print">
            <a:lum bright="3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7"/>
          <p:cNvSpPr txBox="1">
            <a:spLocks noChangeArrowheads="1"/>
          </p:cNvSpPr>
          <p:nvPr/>
        </p:nvSpPr>
        <p:spPr bwMode="auto">
          <a:xfrm>
            <a:off x="214313" y="571500"/>
            <a:ext cx="85725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>
                <a:solidFill>
                  <a:srgbClr val="C00000"/>
                </a:solidFill>
              </a:rPr>
              <a:t>             </a:t>
            </a:r>
            <a:r>
              <a:rPr lang="ru-RU" sz="3200" b="1" u="sng" dirty="0">
                <a:solidFill>
                  <a:srgbClr val="FF0000"/>
                </a:solidFill>
              </a:rPr>
              <a:t>Гипотеза исследования – </a:t>
            </a:r>
            <a:endParaRPr lang="ru-RU" sz="32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эффективность формирования нравственных качеств дошкольника может быть обеспечена, если будут созданы соответствующие педагогические условия. С этой целью необходимо:</a:t>
            </a:r>
            <a:endParaRPr lang="ru-RU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C:\Documents and Settings\Admin\Мои документы\Саранчина\фоны\618667959.jpg"/>
          <p:cNvPicPr>
            <a:picLocks noChangeAspect="1" noChangeArrowheads="1"/>
          </p:cNvPicPr>
          <p:nvPr/>
        </p:nvPicPr>
        <p:blipFill>
          <a:blip r:embed="rId2" cstate="print">
            <a:lum bright="3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7"/>
          <p:cNvSpPr txBox="1">
            <a:spLocks noChangeArrowheads="1"/>
          </p:cNvSpPr>
          <p:nvPr/>
        </p:nvSpPr>
        <p:spPr bwMode="auto">
          <a:xfrm>
            <a:off x="214313" y="571500"/>
            <a:ext cx="85725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Нравственное воспитание </a:t>
            </a:r>
            <a:r>
              <a:rPr lang="ru-RU" sz="3600" dirty="0" smtClean="0">
                <a:solidFill>
                  <a:srgbClr val="0000FF"/>
                </a:solidFill>
              </a:rPr>
              <a:t>– это целенаправленный процесс приобщения детей к моральным ценностям человечества и конкретного общества.</a:t>
            </a:r>
            <a:r>
              <a:rPr lang="ru-RU" sz="3600" dirty="0" smtClean="0"/>
              <a:t> 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Экологическое воспитание</a:t>
            </a:r>
            <a:r>
              <a:rPr lang="ru-RU" sz="3600" dirty="0" smtClean="0">
                <a:solidFill>
                  <a:srgbClr val="0000FF"/>
                </a:solidFill>
              </a:rPr>
              <a:t>- это воспитание нравственности, духовности, интеллекта.</a:t>
            </a:r>
          </a:p>
          <a:p>
            <a:endParaRPr lang="ru-RU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C:\Documents and Settings\Admin\Мои документы\Саранчина\фоны\a59a762e7f4f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-2" y="-2"/>
            <a:ext cx="9142845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Методическая литература 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 экологическому воспитанию в ДОУ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6" descr="Наталья Рыжова - Программа &quot;Наш дом - природа&quot;:  Блок занятий &quot;Я и Природа&quot; обложка книг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2143058" cy="3312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643174" y="928670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Наталья Рыжова 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Программа "Наш дом - природа"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6" name="Picture 10" descr="http://receptidocs.ru/pars_docs/tw_refs/1/738/738_html_m5775bd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2071678"/>
            <a:ext cx="2210214" cy="3312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929190" y="2071678"/>
            <a:ext cx="4214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Николаева С.Н.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Методика экологического воспитания дошкольников</a:t>
            </a:r>
            <a:endParaRPr lang="ru-RU" sz="2400" dirty="0"/>
          </a:p>
        </p:txBody>
      </p:sp>
      <p:pic>
        <p:nvPicPr>
          <p:cNvPr id="24588" name="Picture 12" descr="Картинка 3 из 82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1" y="3429000"/>
            <a:ext cx="2249505" cy="3312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857356" y="5500702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Соломенникова</a:t>
            </a: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О.А. 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Экологическое воспитание в детском саду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C:\Documents and Settings\Admin\Мои документы\Саранчина\фоны\2a842c75ea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Картинка 8 из 212264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0"/>
            <a:ext cx="23272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187624" y="1711842"/>
            <a:ext cx="7344816" cy="8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algun Gothic" pitchFamily="34" charset="-127"/>
                <a:cs typeface="Arial" pitchFamily="34" charset="0"/>
              </a:rPr>
              <a:t>Базой исследования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algun Gothic" pitchFamily="34" charset="-127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algun Gothic" pitchFamily="34" charset="-127"/>
                <a:cs typeface="Arial" pitchFamily="34" charset="0"/>
              </a:rPr>
              <a:t>выступила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algun Gothic" pitchFamily="34" charset="-127"/>
                <a:cs typeface="Arial" pitchFamily="34" charset="0"/>
              </a:rPr>
              <a:t> дошкольная группа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algun Gothic" pitchFamily="34" charset="-127"/>
                <a:cs typeface="Arial" pitchFamily="34" charset="0"/>
              </a:rPr>
              <a:t> МБОУ «Орловская СОШ»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algun Gothic" pitchFamily="34" charset="-127"/>
                <a:cs typeface="Arial" pitchFamily="34" charset="0"/>
              </a:rPr>
              <a:t> д. Орлово 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algun Gothic" pitchFamily="34" charset="-127"/>
                <a:cs typeface="Arial" pitchFamily="34" charset="0"/>
              </a:rPr>
              <a:t>Ливенского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algun Gothic" pitchFamily="34" charset="-127"/>
                <a:cs typeface="Arial" pitchFamily="34" charset="0"/>
              </a:rPr>
              <a:t> района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User\Desktop\фотоотчет\телефон 3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2643182"/>
            <a:ext cx="4786346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06673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768</TotalTime>
  <Words>346</Words>
  <Application>Microsoft Office PowerPoint</Application>
  <PresentationFormat>Экран (4:3)</PresentationFormat>
  <Paragraphs>58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 Трудовая деятельность в уголке природы. </vt:lpstr>
      <vt:lpstr>Уход за комнатными растениями в детском саду </vt:lpstr>
      <vt:lpstr>Посев петунии</vt:lpstr>
      <vt:lpstr>Наблюдение за птичкой</vt:lpstr>
      <vt:lpstr>Синичкин отряд</vt:lpstr>
      <vt:lpstr>Наши кормушки для птиц</vt:lpstr>
      <vt:lpstr>Поможем птицам зимой</vt:lpstr>
      <vt:lpstr>Покормим птиц</vt:lpstr>
      <vt:lpstr>Слайд 24</vt:lpstr>
      <vt:lpstr>Слайд 25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58</cp:revision>
  <dcterms:created xsi:type="dcterms:W3CDTF">2015-05-05T03:03:31Z</dcterms:created>
  <dcterms:modified xsi:type="dcterms:W3CDTF">2023-02-07T17:08:33Z</dcterms:modified>
</cp:coreProperties>
</file>